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69" r:id="rId6"/>
    <p:sldId id="278" r:id="rId7"/>
    <p:sldId id="277" r:id="rId8"/>
    <p:sldId id="276" r:id="rId9"/>
    <p:sldId id="275" r:id="rId10"/>
    <p:sldId id="270" r:id="rId11"/>
  </p:sldIdLst>
  <p:sldSz cx="12192000" cy="6858000"/>
  <p:notesSz cx="6858000" cy="9144000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1" roundtripDataSignature="AMtx7mjJPSM4xP7nuUEECCvyR025QzP/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7F0E1-9EF5-522A-3E1A-2F84A10AD11C}" v="21" dt="2024-10-04T14:36:11.939"/>
    <p1510:client id="{2895B266-20FA-41CF-8295-82DFA7C30A99}" v="152" dt="2024-10-04T18:50:23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71" d="100"/>
          <a:sy n="71" d="100"/>
        </p:scale>
        <p:origin x="8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US"/>
              <a:t>Welcome! We will take a few more minutes to let folks join the call. While we wait, please do put your name and TCU in the chat</a:t>
            </a:r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79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08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Will be part of intro slides in future sessions</a:t>
            </a: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39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25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65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https://app.smartsheet.com/b/form/d7b1cc948a424d849d977da80b65758e</a:t>
            </a:r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08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- Emphasized Single">
  <p:cSld name="1_Content Slide - Emphasized Sing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/>
          <p:nvPr/>
        </p:nvSpPr>
        <p:spPr>
          <a:xfrm>
            <a:off x="0" y="1"/>
            <a:ext cx="12192000" cy="1520188"/>
          </a:xfrm>
          <a:prstGeom prst="rect">
            <a:avLst/>
          </a:prstGeom>
          <a:solidFill>
            <a:srgbClr val="002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526184" y="1898376"/>
            <a:ext cx="11156286" cy="400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51AF46"/>
              </a:buClr>
              <a:buSzPts val="1800"/>
              <a:buFont typeface="NTR"/>
              <a:buChar char="•"/>
              <a:defRPr sz="18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51AF46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11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-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51AF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" name="Google Shape;18;p46"/>
          <p:cNvCxnSpPr/>
          <p:nvPr/>
        </p:nvCxnSpPr>
        <p:spPr>
          <a:xfrm>
            <a:off x="526183" y="378189"/>
            <a:ext cx="629729" cy="0"/>
          </a:xfrm>
          <a:prstGeom prst="straightConnector1">
            <a:avLst/>
          </a:prstGeom>
          <a:noFill/>
          <a:ln w="139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46"/>
          <p:cNvSpPr txBox="1">
            <a:spLocks noGrp="1"/>
          </p:cNvSpPr>
          <p:nvPr>
            <p:ph type="title"/>
          </p:nvPr>
        </p:nvSpPr>
        <p:spPr>
          <a:xfrm>
            <a:off x="526184" y="577643"/>
            <a:ext cx="11156285" cy="78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9"/>
              <a:buFont typeface="Helvetica Neue"/>
              <a:buNone/>
              <a:defRPr sz="2599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46"/>
          <p:cNvCxnSpPr/>
          <p:nvPr/>
        </p:nvCxnSpPr>
        <p:spPr>
          <a:xfrm>
            <a:off x="11338334" y="6525888"/>
            <a:ext cx="395573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184" y="6230379"/>
            <a:ext cx="1511357" cy="33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0" y="447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447"/>
            <a:ext cx="4694400" cy="3690297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5272290" y="244389"/>
            <a:ext cx="6089100" cy="59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4000" b="1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small">
                <a:latin typeface="Calibri"/>
                <a:ea typeface="Times New Roman" panose="02020603050405020304" pitchFamily="18" charset="0"/>
                <a:cs typeface="Calibri"/>
              </a:rPr>
              <a:t>Request for Proposals # 2</a:t>
            </a:r>
            <a:endParaRPr lang="en-US" sz="2400" b="1"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small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TCU Building Bridges Grant Program </a:t>
            </a:r>
            <a:endParaRPr lang="en-US" sz="24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71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Science, Technology, Engineering &amp; Math (STEM) grant-funding opportunity developed in partnership with the American Indian Higher Education Consortium (AIHEC) and the National Aeronautics and Space Administration (NASA)</a:t>
            </a:r>
            <a:endParaRPr lang="en-US" sz="2000">
              <a:solidFill>
                <a:srgbClr val="0071A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>
                <a:latin typeface="Calibri"/>
                <a:ea typeface="Calibri"/>
                <a:cs typeface="Calibri"/>
                <a:sym typeface="Calibri"/>
              </a:rPr>
              <a:t>Workshop </a:t>
            </a: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#2:</a:t>
            </a:r>
            <a:endParaRPr lang="en-US" sz="4000" b="1" i="0" u="none" strike="noStrike">
              <a:latin typeface="Calibri"/>
              <a:ea typeface="Calibri"/>
              <a:cs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Community of Practice</a:t>
            </a:r>
            <a:br>
              <a:rPr lang="en-US" sz="4000" b="1" i="0" u="none" strike="noStrike"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>
              <a:latin typeface="Calibri"/>
              <a:ea typeface="Calibri"/>
              <a:cs typeface="Calibri"/>
            </a:endParaRPr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3FDDF2-DC3E-BA54-3CDF-07A0365EA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28" y="244389"/>
            <a:ext cx="3497406" cy="33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logo of a company&#10;&#10;Description automatically generated">
            <a:extLst>
              <a:ext uri="{FF2B5EF4-FFF2-40B4-BE49-F238E27FC236}">
                <a16:creationId xmlns:a16="http://schemas.microsoft.com/office/drawing/2014/main" id="{63505856-4BCD-C55F-D674-1AB09210C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79" y="3828802"/>
            <a:ext cx="2472704" cy="2667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0C578-7396-8BA9-1791-34AB6495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57" y="1787379"/>
            <a:ext cx="11156286" cy="3807790"/>
          </a:xfrm>
        </p:spPr>
        <p:txBody>
          <a:bodyPr/>
          <a:lstStyle/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Welcome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Timeline and RFP Overview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RFP Review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2"/>
                </a:solidFill>
              </a:rPr>
              <a:t>Pre-application 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2"/>
                </a:solidFill>
              </a:rPr>
              <a:t>Closing &amp; Next Steps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3600" b="1"/>
              <a:t>Today’s 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D48032-9A72-8C39-0521-7D435F496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5" y="5906367"/>
            <a:ext cx="1028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g2ac194df0a2_1_0">
            <a:extLst>
              <a:ext uri="{FF2B5EF4-FFF2-40B4-BE49-F238E27FC236}">
                <a16:creationId xmlns:a16="http://schemas.microsoft.com/office/drawing/2014/main" id="{4592AE04-12A2-7559-ED8E-E52801DE88E3}"/>
              </a:ext>
            </a:extLst>
          </p:cNvPr>
          <p:cNvSpPr/>
          <p:nvPr/>
        </p:nvSpPr>
        <p:spPr>
          <a:xfrm>
            <a:off x="0" y="-85663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9" name="Google Shape;109;g2ac194df0a2_1_0"/>
          <p:cNvSpPr/>
          <p:nvPr/>
        </p:nvSpPr>
        <p:spPr>
          <a:xfrm>
            <a:off x="4969849" y="838043"/>
            <a:ext cx="6838636" cy="48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 fontAlgn="base"/>
            <a:r>
              <a:rPr lang="en-US" sz="1600" b="1" i="0">
                <a:effectLst/>
                <a:latin typeface="Calibri" panose="020F0502020204030204" pitchFamily="34" charset="0"/>
              </a:rPr>
              <a:t>Each cycle, 5 webinars will take place to support the proposal development process.</a:t>
            </a:r>
          </a:p>
          <a:p>
            <a:pPr algn="l" rtl="0" fontAlgn="base"/>
            <a:endParaRPr lang="en-US" sz="1600" b="1">
              <a:latin typeface="Calibri" panose="020F0502020204030204" pitchFamily="34" charset="0"/>
            </a:endParaRPr>
          </a:p>
          <a:p>
            <a:pPr algn="l" rtl="0" fontAlgn="base"/>
            <a:endParaRPr lang="en-US" sz="1600" b="1">
              <a:latin typeface="Calibri" panose="020F0502020204030204" pitchFamily="34" charset="0"/>
            </a:endParaRPr>
          </a:p>
          <a:p>
            <a:pPr fontAlgn="base"/>
            <a:r>
              <a:rPr lang="en-US" sz="1600" b="1" i="0">
                <a:effectLst/>
                <a:latin typeface="Calibri"/>
              </a:rPr>
              <a:t>1 – Information Session + Q &amp; A </a:t>
            </a:r>
            <a:r>
              <a:rPr lang="en-US" sz="1600" b="1">
                <a:latin typeface="Calibri"/>
              </a:rPr>
              <a:t>(September 16)</a:t>
            </a:r>
            <a:endParaRPr lang="en-US" sz="1600" b="0" i="0">
              <a:effectLst/>
              <a:latin typeface="Calibri"/>
            </a:endParaRPr>
          </a:p>
          <a:p>
            <a:pPr algn="l" rtl="0" fontAlgn="base"/>
            <a:endParaRPr lang="en-U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600" b="1" i="0">
                <a:solidFill>
                  <a:srgbClr val="000000"/>
                </a:solidFill>
                <a:effectLst/>
                <a:latin typeface="Calibri"/>
              </a:rPr>
              <a:t>2 – Workshop: Community of Practice (</a:t>
            </a:r>
            <a:r>
              <a:rPr lang="en-US" sz="1600" b="1">
                <a:latin typeface="Calibri"/>
              </a:rPr>
              <a:t>October 4</a:t>
            </a:r>
            <a:r>
              <a:rPr lang="en-US" sz="1600" b="1" i="0">
                <a:solidFill>
                  <a:srgbClr val="000000"/>
                </a:solidFill>
                <a:effectLst/>
                <a:latin typeface="Calibri"/>
              </a:rPr>
              <a:t>)</a:t>
            </a:r>
            <a:endParaRPr lang="en-US" sz="1600" b="0" i="0">
              <a:solidFill>
                <a:srgbClr val="000000"/>
              </a:solidFill>
              <a:effectLst/>
              <a:latin typeface="Calibri"/>
            </a:endParaRPr>
          </a:p>
          <a:p>
            <a:pPr algn="l" rtl="0" fontAlgn="base"/>
            <a:endParaRPr lang="en-U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600" b="1" i="0">
                <a:solidFill>
                  <a:srgbClr val="000000"/>
                </a:solidFill>
                <a:effectLst/>
                <a:latin typeface="Calibri"/>
              </a:rPr>
              <a:t>3 – Workshop: Building A Competitive Proposal </a:t>
            </a:r>
            <a:r>
              <a:rPr lang="en-US" sz="1600" b="1">
                <a:latin typeface="Calibri"/>
              </a:rPr>
              <a:t>(October 11)</a:t>
            </a:r>
            <a:r>
              <a:rPr lang="en-US" sz="1600" b="0" i="0">
                <a:solidFill>
                  <a:srgbClr val="000000"/>
                </a:solidFill>
                <a:effectLst/>
                <a:latin typeface="Calibri"/>
              </a:rPr>
              <a:t> </a:t>
            </a:r>
          </a:p>
          <a:p>
            <a:pPr algn="l" rtl="0" fontAlgn="base"/>
            <a:endParaRPr lang="en-U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600" b="1" i="0">
                <a:solidFill>
                  <a:srgbClr val="000000"/>
                </a:solidFill>
                <a:effectLst/>
                <a:latin typeface="Calibri"/>
              </a:rPr>
              <a:t>4 – Workshop: Budget Development </a:t>
            </a:r>
            <a:r>
              <a:rPr lang="en-US" sz="1600" b="1">
                <a:latin typeface="Calibri"/>
              </a:rPr>
              <a:t>(October 18</a:t>
            </a:r>
            <a:r>
              <a:rPr lang="en-US" sz="1600" b="1">
                <a:solidFill>
                  <a:schemeClr val="bg2">
                    <a:lumMod val="50000"/>
                  </a:schemeClr>
                </a:solidFill>
                <a:latin typeface="Calibri"/>
              </a:rPr>
              <a:t>)</a:t>
            </a:r>
            <a:r>
              <a:rPr lang="en-US" sz="1600" b="0" i="0">
                <a:solidFill>
                  <a:schemeClr val="bg2">
                    <a:lumMod val="50000"/>
                  </a:schemeClr>
                </a:solidFill>
                <a:effectLst/>
                <a:latin typeface="Calibri"/>
              </a:rPr>
              <a:t> </a:t>
            </a:r>
          </a:p>
          <a:p>
            <a:pPr algn="l" rtl="0" fontAlgn="base"/>
            <a:endParaRPr lang="en-U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1" i="0">
                <a:solidFill>
                  <a:srgbClr val="000000"/>
                </a:solidFill>
                <a:effectLst/>
                <a:latin typeface="Calibri"/>
              </a:rPr>
              <a:t>5 – Office Hours (</a:t>
            </a:r>
            <a:r>
              <a:rPr lang="en-US" sz="1600" b="1" i="0">
                <a:solidFill>
                  <a:schemeClr val="bg2">
                    <a:lumMod val="50000"/>
                  </a:schemeClr>
                </a:solidFill>
                <a:effectLst/>
                <a:latin typeface="Calibri"/>
              </a:rPr>
              <a:t>TBD)</a:t>
            </a:r>
            <a:r>
              <a:rPr lang="en-US" sz="1600" b="0" i="0">
                <a:solidFill>
                  <a:schemeClr val="bg2">
                    <a:lumMod val="50000"/>
                  </a:schemeClr>
                </a:solidFill>
                <a:effectLst/>
                <a:latin typeface="Calibri"/>
              </a:rPr>
              <a:t> </a:t>
            </a:r>
          </a:p>
          <a:p>
            <a:pPr algn="l" rtl="0" fontAlgn="base"/>
            <a:endParaRPr lang="en-US" sz="1600">
              <a:latin typeface="Calibri" panose="020F0502020204030204" pitchFamily="34" charset="0"/>
            </a:endParaRPr>
          </a:p>
          <a:p>
            <a:pPr algn="l" rtl="0" fontAlgn="base"/>
            <a:endParaRPr lang="en-US" sz="11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100" b="1" i="0">
                <a:solidFill>
                  <a:srgbClr val="000000"/>
                </a:solidFill>
                <a:effectLst/>
                <a:latin typeface="Calibri"/>
              </a:rPr>
              <a:t>*Webinars will also be recorded and uploaded to AIHEC.org for review</a:t>
            </a:r>
          </a:p>
          <a:p>
            <a:pPr algn="l" rtl="0" fontAlgn="base"/>
            <a:endParaRPr lang="en-US" sz="1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US" sz="1600" b="0" i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600" b="0" i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en-US" sz="1600" i="1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TCU faculty and staff who are interested but are not ready to submit a project are encouraged to attend workshops and learn more about the program, then submit an application for a future cycle.</a:t>
            </a:r>
          </a:p>
          <a:p>
            <a:pPr algn="l" rtl="0" fontAlgn="base"/>
            <a:endParaRPr lang="en-U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1307138" y="4705827"/>
            <a:ext cx="768886" cy="26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blue bird in a circle with yellow text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Description automatically generated</a:t>
            </a: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-85663"/>
            <a:ext cx="4694400" cy="4590988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329482" y="-351111"/>
            <a:ext cx="3914527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&amp; Overview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guide the application process, four webinars and workshops will be held to provide guidance, highlight best practices, offer resources, outline expectations, and address questions.</a:t>
            </a:r>
            <a:endParaRPr lang="en-US" sz="4000" b="1" i="0" u="none" strike="noStrik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048D2-D1D5-36C4-7F62-37FD909B4E4E}"/>
              </a:ext>
            </a:extLst>
          </p:cNvPr>
          <p:cNvSpPr/>
          <p:nvPr/>
        </p:nvSpPr>
        <p:spPr>
          <a:xfrm>
            <a:off x="4969849" y="1880220"/>
            <a:ext cx="6561982" cy="480270"/>
          </a:xfrm>
          <a:prstGeom prst="rect">
            <a:avLst/>
          </a:pr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61982"/>
                      <a:gd name="connsiteY0" fmla="*/ 0 h 602673"/>
                      <a:gd name="connsiteX1" fmla="*/ 590578 w 6561982"/>
                      <a:gd name="connsiteY1" fmla="*/ 0 h 602673"/>
                      <a:gd name="connsiteX2" fmla="*/ 1049917 w 6561982"/>
                      <a:gd name="connsiteY2" fmla="*/ 0 h 602673"/>
                      <a:gd name="connsiteX3" fmla="*/ 1837355 w 6561982"/>
                      <a:gd name="connsiteY3" fmla="*/ 0 h 602673"/>
                      <a:gd name="connsiteX4" fmla="*/ 2427933 w 6561982"/>
                      <a:gd name="connsiteY4" fmla="*/ 0 h 602673"/>
                      <a:gd name="connsiteX5" fmla="*/ 3018512 w 6561982"/>
                      <a:gd name="connsiteY5" fmla="*/ 0 h 602673"/>
                      <a:gd name="connsiteX6" fmla="*/ 3805950 w 6561982"/>
                      <a:gd name="connsiteY6" fmla="*/ 0 h 602673"/>
                      <a:gd name="connsiteX7" fmla="*/ 4330908 w 6561982"/>
                      <a:gd name="connsiteY7" fmla="*/ 0 h 602673"/>
                      <a:gd name="connsiteX8" fmla="*/ 5118346 w 6561982"/>
                      <a:gd name="connsiteY8" fmla="*/ 0 h 602673"/>
                      <a:gd name="connsiteX9" fmla="*/ 5905784 w 6561982"/>
                      <a:gd name="connsiteY9" fmla="*/ 0 h 602673"/>
                      <a:gd name="connsiteX10" fmla="*/ 6561982 w 6561982"/>
                      <a:gd name="connsiteY10" fmla="*/ 0 h 602673"/>
                      <a:gd name="connsiteX11" fmla="*/ 6561982 w 6561982"/>
                      <a:gd name="connsiteY11" fmla="*/ 602673 h 602673"/>
                      <a:gd name="connsiteX12" fmla="*/ 5840164 w 6561982"/>
                      <a:gd name="connsiteY12" fmla="*/ 602673 h 602673"/>
                      <a:gd name="connsiteX13" fmla="*/ 5052726 w 6561982"/>
                      <a:gd name="connsiteY13" fmla="*/ 602673 h 602673"/>
                      <a:gd name="connsiteX14" fmla="*/ 4265288 w 6561982"/>
                      <a:gd name="connsiteY14" fmla="*/ 602673 h 602673"/>
                      <a:gd name="connsiteX15" fmla="*/ 3740330 w 6561982"/>
                      <a:gd name="connsiteY15" fmla="*/ 602673 h 602673"/>
                      <a:gd name="connsiteX16" fmla="*/ 3084132 w 6561982"/>
                      <a:gd name="connsiteY16" fmla="*/ 602673 h 602673"/>
                      <a:gd name="connsiteX17" fmla="*/ 2296694 w 6561982"/>
                      <a:gd name="connsiteY17" fmla="*/ 602673 h 602673"/>
                      <a:gd name="connsiteX18" fmla="*/ 1640496 w 6561982"/>
                      <a:gd name="connsiteY18" fmla="*/ 602673 h 602673"/>
                      <a:gd name="connsiteX19" fmla="*/ 1181157 w 6561982"/>
                      <a:gd name="connsiteY19" fmla="*/ 602673 h 602673"/>
                      <a:gd name="connsiteX20" fmla="*/ 656198 w 6561982"/>
                      <a:gd name="connsiteY20" fmla="*/ 602673 h 602673"/>
                      <a:gd name="connsiteX21" fmla="*/ 0 w 6561982"/>
                      <a:gd name="connsiteY21" fmla="*/ 602673 h 602673"/>
                      <a:gd name="connsiteX22" fmla="*/ 0 w 6561982"/>
                      <a:gd name="connsiteY22" fmla="*/ 0 h 602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61982" h="602673" extrusionOk="0">
                        <a:moveTo>
                          <a:pt x="0" y="0"/>
                        </a:moveTo>
                        <a:cubicBezTo>
                          <a:pt x="204636" y="-26712"/>
                          <a:pt x="330331" y="-29097"/>
                          <a:pt x="590578" y="0"/>
                        </a:cubicBezTo>
                        <a:cubicBezTo>
                          <a:pt x="850825" y="29097"/>
                          <a:pt x="940478" y="-12035"/>
                          <a:pt x="1049917" y="0"/>
                        </a:cubicBezTo>
                        <a:cubicBezTo>
                          <a:pt x="1159356" y="12035"/>
                          <a:pt x="1609316" y="-39144"/>
                          <a:pt x="1837355" y="0"/>
                        </a:cubicBezTo>
                        <a:cubicBezTo>
                          <a:pt x="2065394" y="39144"/>
                          <a:pt x="2171482" y="-29178"/>
                          <a:pt x="2427933" y="0"/>
                        </a:cubicBezTo>
                        <a:cubicBezTo>
                          <a:pt x="2684384" y="29178"/>
                          <a:pt x="2865772" y="23259"/>
                          <a:pt x="3018512" y="0"/>
                        </a:cubicBezTo>
                        <a:cubicBezTo>
                          <a:pt x="3171252" y="-23259"/>
                          <a:pt x="3455233" y="-21177"/>
                          <a:pt x="3805950" y="0"/>
                        </a:cubicBezTo>
                        <a:cubicBezTo>
                          <a:pt x="4156667" y="21177"/>
                          <a:pt x="4095346" y="-5753"/>
                          <a:pt x="4330908" y="0"/>
                        </a:cubicBezTo>
                        <a:cubicBezTo>
                          <a:pt x="4566470" y="5753"/>
                          <a:pt x="4783861" y="-6958"/>
                          <a:pt x="5118346" y="0"/>
                        </a:cubicBezTo>
                        <a:cubicBezTo>
                          <a:pt x="5452831" y="6958"/>
                          <a:pt x="5715607" y="12412"/>
                          <a:pt x="5905784" y="0"/>
                        </a:cubicBezTo>
                        <a:cubicBezTo>
                          <a:pt x="6095961" y="-12412"/>
                          <a:pt x="6278710" y="21501"/>
                          <a:pt x="6561982" y="0"/>
                        </a:cubicBezTo>
                        <a:cubicBezTo>
                          <a:pt x="6541182" y="183143"/>
                          <a:pt x="6541195" y="398913"/>
                          <a:pt x="6561982" y="602673"/>
                        </a:cubicBezTo>
                        <a:cubicBezTo>
                          <a:pt x="6303046" y="609471"/>
                          <a:pt x="6020918" y="582514"/>
                          <a:pt x="5840164" y="602673"/>
                        </a:cubicBezTo>
                        <a:cubicBezTo>
                          <a:pt x="5659410" y="622832"/>
                          <a:pt x="5412435" y="597098"/>
                          <a:pt x="5052726" y="602673"/>
                        </a:cubicBezTo>
                        <a:cubicBezTo>
                          <a:pt x="4693017" y="608248"/>
                          <a:pt x="4511608" y="569780"/>
                          <a:pt x="4265288" y="602673"/>
                        </a:cubicBezTo>
                        <a:cubicBezTo>
                          <a:pt x="4018968" y="635566"/>
                          <a:pt x="3916740" y="613363"/>
                          <a:pt x="3740330" y="602673"/>
                        </a:cubicBezTo>
                        <a:cubicBezTo>
                          <a:pt x="3563920" y="591983"/>
                          <a:pt x="3324799" y="575149"/>
                          <a:pt x="3084132" y="602673"/>
                        </a:cubicBezTo>
                        <a:cubicBezTo>
                          <a:pt x="2843465" y="630197"/>
                          <a:pt x="2541947" y="596741"/>
                          <a:pt x="2296694" y="602673"/>
                        </a:cubicBezTo>
                        <a:cubicBezTo>
                          <a:pt x="2051441" y="608605"/>
                          <a:pt x="1807632" y="570906"/>
                          <a:pt x="1640496" y="602673"/>
                        </a:cubicBezTo>
                        <a:cubicBezTo>
                          <a:pt x="1473360" y="634440"/>
                          <a:pt x="1371764" y="604250"/>
                          <a:pt x="1181157" y="602673"/>
                        </a:cubicBezTo>
                        <a:cubicBezTo>
                          <a:pt x="990550" y="601096"/>
                          <a:pt x="865299" y="581583"/>
                          <a:pt x="656198" y="602673"/>
                        </a:cubicBezTo>
                        <a:cubicBezTo>
                          <a:pt x="447097" y="623763"/>
                          <a:pt x="145361" y="571578"/>
                          <a:pt x="0" y="602673"/>
                        </a:cubicBezTo>
                        <a:cubicBezTo>
                          <a:pt x="29644" y="308642"/>
                          <a:pt x="29646" y="1907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415F9E-20AF-5BBF-08DC-F46F7C53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2" y="5929180"/>
            <a:ext cx="1028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062D7269-A25F-274F-97F3-BC51BA59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38" y="5857905"/>
            <a:ext cx="1822174" cy="7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-347870" y="446"/>
            <a:ext cx="12539870" cy="71756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-347870" y="0"/>
            <a:ext cx="5042270" cy="4015409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106944" y="741990"/>
            <a:ext cx="3980198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&amp; Overview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br>
              <a:rPr lang="en-US" sz="4000" b="1" i="0" u="none" strike="noStrik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FCA8DA5C-4888-56E1-85E6-296BE2C7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806" y="810974"/>
            <a:ext cx="6531206" cy="5136816"/>
          </a:xfrm>
          <a:prstGeom prst="rect">
            <a:avLst/>
          </a:prstGeom>
        </p:spPr>
      </p:pic>
      <p:pic>
        <p:nvPicPr>
          <p:cNvPr id="3074" name="Picture 2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353793A8-7E44-1F2C-2FE2-19DCA4ADB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82" y="5497300"/>
            <a:ext cx="3084443" cy="12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D63053F-DFEE-BB08-9E51-621AF489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7300"/>
            <a:ext cx="1456266" cy="10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3600" b="1">
                <a:latin typeface="Calibri"/>
                <a:cs typeface="Calibri"/>
              </a:rPr>
              <a:t>RFP Overview</a:t>
            </a:r>
            <a:endParaRPr lang="en-US" sz="36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34" y="5514594"/>
            <a:ext cx="2181715" cy="891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25A85-9E83-373D-DF2F-FE42FDDFC838}"/>
              </a:ext>
            </a:extLst>
          </p:cNvPr>
          <p:cNvSpPr txBox="1"/>
          <p:nvPr/>
        </p:nvSpPr>
        <p:spPr>
          <a:xfrm>
            <a:off x="509530" y="1764535"/>
            <a:ext cx="10878906" cy="36811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b="1">
                <a:latin typeface="Calibri"/>
                <a:cs typeface="Calibri"/>
              </a:rPr>
              <a:t>RFP RELEASE DATE: September 16, 2024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8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PROPOSAL DUE DATE: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11:59 PM Eastern Time (ET) </a:t>
            </a:r>
            <a:r>
              <a:rPr lang="en-US" sz="1800">
                <a:latin typeface="Calibri"/>
                <a:ea typeface="Times New Roman" panose="02020603050405020304" pitchFamily="18" charset="0"/>
                <a:cs typeface="Calibri"/>
              </a:rPr>
              <a:t>November 12, 2024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8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FUNDING AMOUNT: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Multiple awards of up to $68,600 are available</a:t>
            </a:r>
            <a:r>
              <a:rPr lang="en-US" sz="1800">
                <a:latin typeface="Calibri"/>
                <a:ea typeface="Times New Roman" panose="02020603050405020304" pitchFamily="18" charset="0"/>
                <a:cs typeface="Calibri"/>
              </a:rPr>
              <a:t> ($686,000 total each year)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ELIGIBILITY: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Funds are available to faculty led teams from all accredited Tribal Colleges &amp; Universities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8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ESTIMATED CONTRACT PERIOD: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1800">
                <a:latin typeface="Calibri"/>
                <a:ea typeface="Times New Roman" panose="02020603050405020304" pitchFamily="18" charset="0"/>
                <a:cs typeface="Calibri"/>
              </a:rPr>
              <a:t>January 16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en-US" sz="1800">
                <a:latin typeface="Calibri"/>
                <a:ea typeface="Times New Roman" panose="02020603050405020304" pitchFamily="18" charset="0"/>
                <a:cs typeface="Calibri"/>
              </a:rPr>
              <a:t>2025,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through </a:t>
            </a:r>
            <a:r>
              <a:rPr lang="en-US" sz="1800">
                <a:latin typeface="Calibri"/>
                <a:ea typeface="Times New Roman" panose="02020603050405020304" pitchFamily="18" charset="0"/>
                <a:cs typeface="Calibri"/>
              </a:rPr>
              <a:t>January 15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en-US" sz="1800">
                <a:latin typeface="Calibri"/>
                <a:ea typeface="Times New Roman" panose="02020603050405020304" pitchFamily="18" charset="0"/>
                <a:cs typeface="Calibri"/>
              </a:rPr>
              <a:t>2027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, or up to 2 years (24 months) from date of award, depending on the scope of the project. Projects designed for shorter periods of time will receive equal consideration. If projects last 1 year or less, projects can be renewed for a second cycle with an additional award.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3910EB-6516-0FB0-544B-C6B4FDFC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4" y="5634470"/>
            <a:ext cx="1028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0C578-7396-8BA9-1791-34AB6495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184" y="1880944"/>
            <a:ext cx="11156286" cy="3807790"/>
          </a:xfrm>
        </p:spPr>
        <p:txBody>
          <a:bodyPr/>
          <a:lstStyle/>
          <a:p>
            <a:pPr marL="685800" indent="-457200">
              <a:lnSpc>
                <a:spcPct val="150000"/>
              </a:lnSpc>
              <a:buClr>
                <a:srgbClr val="3A87AE"/>
              </a:buClr>
              <a:buFont typeface="+mj-lt"/>
              <a:buAutoNum type="arabicPeriod"/>
            </a:pPr>
            <a:r>
              <a:rPr lang="en-US">
                <a:solidFill>
                  <a:schemeClr val="bg2"/>
                </a:solidFill>
              </a:rPr>
              <a:t>We will look at each section of the RFP together and go over any questions that may arise</a:t>
            </a:r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3600" b="1"/>
              <a:t>RFP Review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757672"/>
            <a:ext cx="2181715" cy="89140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8695CE9-6E18-D3C1-C007-D8898BE3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3" y="5856834"/>
            <a:ext cx="1176470" cy="8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-273615" y="-160145"/>
            <a:ext cx="12465615" cy="74713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-273615" y="-160145"/>
            <a:ext cx="4694400" cy="3826118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4763727" y="614274"/>
            <a:ext cx="6089100" cy="627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small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 you for coming!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cap="small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Please complete our survey: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900" b="1" cap="small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 fontAlgn="base">
              <a:lnSpc>
                <a:spcPct val="115000"/>
              </a:lnSpc>
              <a:spcAft>
                <a:spcPts val="600"/>
              </a:spcAft>
            </a:pPr>
            <a:r>
              <a:rPr lang="en-US" sz="2400" b="1" cap="small">
                <a:latin typeface="Calibri"/>
                <a:ea typeface="Calibri"/>
                <a:cs typeface="Calibri"/>
                <a:sym typeface="Calibri"/>
              </a:rPr>
              <a:t>We will come back together next Friday, October 11</a:t>
            </a:r>
            <a:r>
              <a:rPr lang="en-US" sz="2400" b="1" cap="small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b="1" cap="small">
                <a:latin typeface="Calibri"/>
                <a:ea typeface="Calibri"/>
                <a:cs typeface="Calibri"/>
                <a:sym typeface="Calibri"/>
              </a:rPr>
              <a:t> for a writing workshop</a:t>
            </a:r>
            <a:endParaRPr lang="en-US" sz="4000" b="1" i="0" u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3FDDF2-DC3E-BA54-3CDF-07A0365EA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20" y="88529"/>
            <a:ext cx="3497406" cy="33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4EA5DC-7F7C-E149-1E0C-22DFD1E7BF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6938" y="1574634"/>
            <a:ext cx="4182678" cy="4182678"/>
          </a:xfrm>
          <a:prstGeom prst="rect">
            <a:avLst/>
          </a:prstGeom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2C23061C-BEB0-B600-9C8A-983721A06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23" y="3750112"/>
            <a:ext cx="3017520" cy="32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lipstream">
      <a:dk1>
        <a:srgbClr val="143367"/>
      </a:dk1>
      <a:lt1>
        <a:srgbClr val="FFFFFF"/>
      </a:lt1>
      <a:dk2>
        <a:srgbClr val="212745"/>
      </a:dk2>
      <a:lt2>
        <a:srgbClr val="B4DCFA"/>
      </a:lt2>
      <a:accent1>
        <a:srgbClr val="1669C9"/>
      </a:accent1>
      <a:accent2>
        <a:srgbClr val="5ECCF3"/>
      </a:accent2>
      <a:accent3>
        <a:srgbClr val="71DB1D"/>
      </a:accent3>
      <a:accent4>
        <a:srgbClr val="ABC1DA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f98e1a-03e1-444f-a0a1-a16a2d2cfef8">
      <UserInfo>
        <DisplayName/>
        <AccountId xsi:nil="true"/>
        <AccountType/>
      </UserInfo>
    </SharedWithUsers>
    <Web_x0020_Page_x0020_Name xmlns="d30df12c-fc41-4efa-87d3-dfff49dcf3c4" xsi:nil="true"/>
    <Date_x0020_Posted xmlns="25511ad5-2ebc-43e2-8c8c-359b1c6e6498">2024-10-08T01:08:16+00:00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954741720FB4499FD1E9422A49FA7" ma:contentTypeVersion="5" ma:contentTypeDescription="Create a new document." ma:contentTypeScope="" ma:versionID="5ec963ea76692e40ed578a01c7b763e3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46F20-0C0F-4D34-B367-10746D333C59}">
  <ds:schemaRefs>
    <ds:schemaRef ds:uri="cb2b6980-6301-489a-9178-d8e1a8821540"/>
    <ds:schemaRef ds:uri="f01a1a45-1065-415c-b169-dd077ee8b8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89E83A-BA45-45C6-A3F7-660A940C1F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B916B-9648-448C-9AF8-70124106994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Widescreen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Helvetica Neue</vt:lpstr>
      <vt:lpstr>Courier New</vt:lpstr>
      <vt:lpstr>Arial</vt:lpstr>
      <vt:lpstr>Calibri</vt:lpstr>
      <vt:lpstr>Noto Sans Symbols</vt:lpstr>
      <vt:lpstr>Segoe UI</vt:lpstr>
      <vt:lpstr>NTR</vt:lpstr>
      <vt:lpstr>Office Theme</vt:lpstr>
      <vt:lpstr>PowerPoint Presentation</vt:lpstr>
      <vt:lpstr>Today’s Agenda</vt:lpstr>
      <vt:lpstr>PowerPoint Presentation</vt:lpstr>
      <vt:lpstr>PowerPoint Presentation</vt:lpstr>
      <vt:lpstr>RFP Overview</vt:lpstr>
      <vt:lpstr>RFP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 Checking in</dc:title>
  <dc:creator>Nancy Tien</dc:creator>
  <cp:lastModifiedBy>Kathy DePalma</cp:lastModifiedBy>
  <cp:revision>2</cp:revision>
  <dcterms:created xsi:type="dcterms:W3CDTF">2021-12-15T18:09:03Z</dcterms:created>
  <dcterms:modified xsi:type="dcterms:W3CDTF">2024-10-07T12:33:06Z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0x010100DA4954741720FB4499FD1E9422A49FA7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_SharedFileIndex">
    <vt:lpwstr/>
  </property>
  <property fmtid="{D5CDD505-2E9C-101B-9397-08002B2CF9AE}" pid="11" name="_SourceUrl">
    <vt:lpwstr/>
  </property>
</Properties>
</file>